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283" r:id="rId21"/>
    <p:sldId id="512" r:id="rId22"/>
    <p:sldId id="513" r:id="rId23"/>
    <p:sldId id="276" r:id="rId24"/>
    <p:sldId id="579" r:id="rId25"/>
    <p:sldId id="275" r:id="rId26"/>
    <p:sldId id="284" r:id="rId27"/>
    <p:sldId id="269" r:id="rId28"/>
    <p:sldId id="277" r:id="rId29"/>
    <p:sldId id="587" r:id="rId30"/>
    <p:sldId id="588" r:id="rId31"/>
    <p:sldId id="278" r:id="rId32"/>
    <p:sldId id="514" r:id="rId33"/>
    <p:sldId id="515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1E357-4546-49EB-8909-5C9348AFE462}" v="17" dt="2026-02-25T14:18:48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5203" autoAdjust="0"/>
  </p:normalViewPr>
  <p:slideViewPr>
    <p:cSldViewPr snapToGrid="0">
      <p:cViewPr varScale="1">
        <p:scale>
          <a:sx n="95" d="100"/>
          <a:sy n="95" d="100"/>
        </p:scale>
        <p:origin x="139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75D63595-F797-482E-A4A0-2F4889B74D4F}"/>
    <pc:docChg chg="undo custSel addSld delSld modSld">
      <pc:chgData name="Robbin Bouwmeester" userId="1dbfebabfc25a55a" providerId="LiveId" clId="{75D63595-F797-482E-A4A0-2F4889B74D4F}" dt="2026-02-25T14:18:48.588" v="48"/>
      <pc:docMkLst>
        <pc:docMk/>
      </pc:docMkLst>
      <pc:sldChg chg="new del">
        <pc:chgData name="Robbin Bouwmeester" userId="1dbfebabfc25a55a" providerId="LiveId" clId="{75D63595-F797-482E-A4A0-2F4889B74D4F}" dt="2026-02-25T13:52:12.702" v="1" actId="680"/>
        <pc:sldMkLst>
          <pc:docMk/>
          <pc:sldMk cId="826759815" sldId="264"/>
        </pc:sldMkLst>
      </pc:sldChg>
      <pc:sldChg chg="addSp delSp modSp add mod">
        <pc:chgData name="Robbin Bouwmeester" userId="1dbfebabfc25a55a" providerId="LiveId" clId="{75D63595-F797-482E-A4A0-2F4889B74D4F}" dt="2026-02-25T14:00:44.079" v="43" actId="20577"/>
        <pc:sldMkLst>
          <pc:docMk/>
          <pc:sldMk cId="1836664154" sldId="264"/>
        </pc:sldMkLst>
        <pc:spChg chg="mod">
          <ac:chgData name="Robbin Bouwmeester" userId="1dbfebabfc25a55a" providerId="LiveId" clId="{75D63595-F797-482E-A4A0-2F4889B74D4F}" dt="2026-02-25T14:00:44.079" v="43" actId="20577"/>
          <ac:spMkLst>
            <pc:docMk/>
            <pc:sldMk cId="1836664154" sldId="264"/>
            <ac:spMk id="2" creationId="{E34ED3F4-A435-A628-C907-017EB704F005}"/>
          </ac:spMkLst>
        </pc:spChg>
        <pc:spChg chg="del">
          <ac:chgData name="Robbin Bouwmeester" userId="1dbfebabfc25a55a" providerId="LiveId" clId="{75D63595-F797-482E-A4A0-2F4889B74D4F}" dt="2026-02-25T13:52:27.646" v="3" actId="478"/>
          <ac:spMkLst>
            <pc:docMk/>
            <pc:sldMk cId="1836664154" sldId="264"/>
            <ac:spMk id="12" creationId="{FDAAA06C-7922-0E98-EB64-60F64933DC6E}"/>
          </ac:spMkLst>
        </pc:spChg>
        <pc:spChg chg="del">
          <ac:chgData name="Robbin Bouwmeester" userId="1dbfebabfc25a55a" providerId="LiveId" clId="{75D63595-F797-482E-A4A0-2F4889B74D4F}" dt="2026-02-25T13:52:27.646" v="3" actId="478"/>
          <ac:spMkLst>
            <pc:docMk/>
            <pc:sldMk cId="1836664154" sldId="264"/>
            <ac:spMk id="13" creationId="{60ED6AD0-5CB6-A2CE-FA61-10A6B98DE2D6}"/>
          </ac:spMkLst>
        </pc:spChg>
        <pc:spChg chg="del">
          <ac:chgData name="Robbin Bouwmeester" userId="1dbfebabfc25a55a" providerId="LiveId" clId="{75D63595-F797-482E-A4A0-2F4889B74D4F}" dt="2026-02-25T13:52:27.646" v="3" actId="478"/>
          <ac:spMkLst>
            <pc:docMk/>
            <pc:sldMk cId="1836664154" sldId="264"/>
            <ac:spMk id="14" creationId="{DF34BDC1-1903-0A23-BC37-DC277130FB3C}"/>
          </ac:spMkLst>
        </pc:spChg>
        <pc:spChg chg="del">
          <ac:chgData name="Robbin Bouwmeester" userId="1dbfebabfc25a55a" providerId="LiveId" clId="{75D63595-F797-482E-A4A0-2F4889B74D4F}" dt="2026-02-25T13:52:27.646" v="3" actId="478"/>
          <ac:spMkLst>
            <pc:docMk/>
            <pc:sldMk cId="1836664154" sldId="264"/>
            <ac:spMk id="15" creationId="{6D8D5ACB-309C-F9D4-E931-B4D143F88F67}"/>
          </ac:spMkLst>
        </pc:spChg>
        <pc:spChg chg="del">
          <ac:chgData name="Robbin Bouwmeester" userId="1dbfebabfc25a55a" providerId="LiveId" clId="{75D63595-F797-482E-A4A0-2F4889B74D4F}" dt="2026-02-25T13:52:27.646" v="3" actId="478"/>
          <ac:spMkLst>
            <pc:docMk/>
            <pc:sldMk cId="1836664154" sldId="264"/>
            <ac:spMk id="16" creationId="{0DF3C084-59AB-288B-84A6-9BD633D4445D}"/>
          </ac:spMkLst>
        </pc:spChg>
        <pc:picChg chg="del">
          <ac:chgData name="Robbin Bouwmeester" userId="1dbfebabfc25a55a" providerId="LiveId" clId="{75D63595-F797-482E-A4A0-2F4889B74D4F}" dt="2026-02-25T13:52:27.646" v="3" actId="478"/>
          <ac:picMkLst>
            <pc:docMk/>
            <pc:sldMk cId="1836664154" sldId="264"/>
            <ac:picMk id="10" creationId="{C45558E9-2906-0615-BF79-79D23825454F}"/>
          </ac:picMkLst>
        </pc:picChg>
        <pc:picChg chg="del">
          <ac:chgData name="Robbin Bouwmeester" userId="1dbfebabfc25a55a" providerId="LiveId" clId="{75D63595-F797-482E-A4A0-2F4889B74D4F}" dt="2026-02-25T13:52:27.646" v="3" actId="478"/>
          <ac:picMkLst>
            <pc:docMk/>
            <pc:sldMk cId="1836664154" sldId="264"/>
            <ac:picMk id="17" creationId="{464A51E3-2B3D-A52E-28AB-B6D3193CFCAC}"/>
          </ac:picMkLst>
        </pc:picChg>
        <pc:picChg chg="add mod">
          <ac:chgData name="Robbin Bouwmeester" userId="1dbfebabfc25a55a" providerId="LiveId" clId="{75D63595-F797-482E-A4A0-2F4889B74D4F}" dt="2026-02-25T13:52:45.535" v="8" actId="1076"/>
          <ac:picMkLst>
            <pc:docMk/>
            <pc:sldMk cId="1836664154" sldId="264"/>
            <ac:picMk id="1026" creationId="{3A596A6A-16A8-EEBD-29AE-31D521883EC6}"/>
          </ac:picMkLst>
        </pc:picChg>
      </pc:sldChg>
      <pc:sldChg chg="addSp delSp modSp add del">
        <pc:chgData name="Robbin Bouwmeester" userId="1dbfebabfc25a55a" providerId="LiveId" clId="{75D63595-F797-482E-A4A0-2F4889B74D4F}" dt="2026-02-25T14:00:17.062" v="16" actId="47"/>
        <pc:sldMkLst>
          <pc:docMk/>
          <pc:sldMk cId="163159284" sldId="265"/>
        </pc:sldMkLst>
        <pc:picChg chg="del">
          <ac:chgData name="Robbin Bouwmeester" userId="1dbfebabfc25a55a" providerId="LiveId" clId="{75D63595-F797-482E-A4A0-2F4889B74D4F}" dt="2026-02-25T13:59:46.902" v="10" actId="478"/>
          <ac:picMkLst>
            <pc:docMk/>
            <pc:sldMk cId="163159284" sldId="265"/>
            <ac:picMk id="1026" creationId="{43F96590-E06F-E028-BD3B-C9EF34138A3B}"/>
          </ac:picMkLst>
        </pc:picChg>
        <pc:picChg chg="add del mod">
          <ac:chgData name="Robbin Bouwmeester" userId="1dbfebabfc25a55a" providerId="LiveId" clId="{75D63595-F797-482E-A4A0-2F4889B74D4F}" dt="2026-02-25T14:00:14.045" v="15" actId="478"/>
          <ac:picMkLst>
            <pc:docMk/>
            <pc:sldMk cId="163159284" sldId="265"/>
            <ac:picMk id="2050" creationId="{93F832BB-1B2E-5E1E-8406-F94F3EFB66E9}"/>
          </ac:picMkLst>
        </pc:picChg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221189375" sldId="269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853575327" sldId="275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972766607" sldId="276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4041310773" sldId="277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512607124" sldId="278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980939478" sldId="283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4087039867" sldId="284"/>
        </pc:sldMkLst>
      </pc:sldChg>
      <pc:sldChg chg="delSp add del mod">
        <pc:chgData name="Robbin Bouwmeester" userId="1dbfebabfc25a55a" providerId="LiveId" clId="{75D63595-F797-482E-A4A0-2F4889B74D4F}" dt="2026-02-25T14:18:23.748" v="47" actId="478"/>
        <pc:sldMkLst>
          <pc:docMk/>
          <pc:sldMk cId="3723209745" sldId="501"/>
        </pc:sldMkLst>
        <pc:spChg chg="del">
          <ac:chgData name="Robbin Bouwmeester" userId="1dbfebabfc25a55a" providerId="LiveId" clId="{75D63595-F797-482E-A4A0-2F4889B74D4F}" dt="2026-02-25T14:18:23.748" v="47" actId="478"/>
          <ac:spMkLst>
            <pc:docMk/>
            <pc:sldMk cId="3723209745" sldId="501"/>
            <ac:spMk id="6" creationId="{83B95A54-C16F-15DC-DA7C-284EC7DB2AC7}"/>
          </ac:spMkLst>
        </pc:spChg>
        <pc:picChg chg="del">
          <ac:chgData name="Robbin Bouwmeester" userId="1dbfebabfc25a55a" providerId="LiveId" clId="{75D63595-F797-482E-A4A0-2F4889B74D4F}" dt="2026-02-25T14:18:23.748" v="47" actId="478"/>
          <ac:picMkLst>
            <pc:docMk/>
            <pc:sldMk cId="3723209745" sldId="501"/>
            <ac:picMk id="7" creationId="{DE2F6603-4A2A-896B-A094-F917E2EBE642}"/>
          </ac:picMkLst>
        </pc:picChg>
        <pc:cxnChg chg="del">
          <ac:chgData name="Robbin Bouwmeester" userId="1dbfebabfc25a55a" providerId="LiveId" clId="{75D63595-F797-482E-A4A0-2F4889B74D4F}" dt="2026-02-25T14:18:23.748" v="47" actId="478"/>
          <ac:cxnSpMkLst>
            <pc:docMk/>
            <pc:sldMk cId="3723209745" sldId="501"/>
            <ac:cxnSpMk id="8" creationId="{B69BF266-CEE9-DFA2-4D7D-7C260C9D0EFD}"/>
          </ac:cxnSpMkLst>
        </pc:cxnChg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4250473701" sldId="502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305688116" sldId="503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800246220" sldId="504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629786000" sldId="505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892356855" sldId="506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159280956" sldId="507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847836067" sldId="508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714935546" sldId="509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87485141" sldId="510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145594347" sldId="511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4112647850" sldId="512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806297350" sldId="513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1772292703" sldId="514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603407554" sldId="515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3391514582" sldId="579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1687488206" sldId="587"/>
        </pc:sldMkLst>
      </pc:sldChg>
      <pc:sldChg chg="add">
        <pc:chgData name="Robbin Bouwmeester" userId="1dbfebabfc25a55a" providerId="LiveId" clId="{75D63595-F797-482E-A4A0-2F4889B74D4F}" dt="2026-02-25T14:18:48.588" v="48"/>
        <pc:sldMkLst>
          <pc:docMk/>
          <pc:sldMk cId="2262474848" sldId="5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E4307-97E3-48E4-B22B-3E65CE2A671E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39FB7-11DA-4D79-8302-69EB827E14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3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5C11-5B5E-4B09-E3B9-188F54DD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0C7A9-6000-327F-9784-9DEE34DAF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68365-3C5A-97CE-6E61-89866ABE7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0D58-B8AF-2ADF-BBDC-980B965A4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39FB7-11DA-4D79-8302-69EB827E14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71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39FB7-11DA-4D79-8302-69EB827E14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1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</a:t>
            </a:r>
            <a:r>
              <a:rPr lang="nl-BE" baseline="0" dirty="0"/>
              <a:t>-as is predictie</a:t>
            </a:r>
          </a:p>
          <a:p>
            <a:r>
              <a:rPr lang="nl-BE" baseline="0" dirty="0"/>
              <a:t>Y-as is cost van predictie indien y == 1</a:t>
            </a:r>
          </a:p>
          <a:p>
            <a:endParaRPr lang="nl-BE" baseline="0" dirty="0"/>
          </a:p>
          <a:p>
            <a:endParaRPr lang="nl-BE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39FB7-11DA-4D79-8302-69EB827E14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98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Error:C</a:t>
            </a:r>
            <a:r>
              <a:rPr lang="en-GB" dirty="0"/>
              <a:t> needs to be put outside!!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73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9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3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3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9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3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8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0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8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B2678-69AD-D39D-7E2F-E061BF4F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ED3F4-A435-A628-C907-017EB704F00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 – breast cancer data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96A6A-16A8-EEBD-29AE-31D52188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998" y="741947"/>
            <a:ext cx="5374106" cy="537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6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5469F-766D-406E-1017-70F42B3EBA59}"/>
              </a:ext>
            </a:extLst>
          </p:cNvPr>
          <p:cNvSpPr txBox="1"/>
          <p:nvPr/>
        </p:nvSpPr>
        <p:spPr>
          <a:xfrm>
            <a:off x="7483668" y="2609456"/>
            <a:ext cx="428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1 then the contribution to the cost 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8F6C4-6EDF-3246-7BDE-7BD7891FA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412" y="3829399"/>
            <a:ext cx="3943379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95573-4D90-C4AE-1E12-942AE0DD546D}"/>
              </a:ext>
            </a:extLst>
          </p:cNvPr>
          <p:cNvSpPr txBox="1"/>
          <p:nvPr/>
        </p:nvSpPr>
        <p:spPr>
          <a:xfrm>
            <a:off x="7483668" y="2609456"/>
            <a:ext cx="416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0 then the contribution to the cost 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7BA77-E4F9-2C9B-9F40-482E8357F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68" y="3809785"/>
            <a:ext cx="4005292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81EB4-6078-7483-BE9F-286A28A3E7A2}"/>
              </a:ext>
            </a:extLst>
          </p:cNvPr>
          <p:cNvSpPr txBox="1"/>
          <p:nvPr/>
        </p:nvSpPr>
        <p:spPr>
          <a:xfrm>
            <a:off x="1239027" y="1228397"/>
            <a:ext cx="101480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linear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with                                                        and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minimized.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DA6FC-C7BC-B488-CD59-BB28848C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62" y="1768111"/>
            <a:ext cx="2268412" cy="698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5EB66D-0310-C0AE-E1D9-6EB7B18E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64" y="4530023"/>
            <a:ext cx="3105150" cy="561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B0A2D-1FDC-7125-9EAA-1F28E695B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12" y="4471515"/>
            <a:ext cx="2952750" cy="71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DD4DA-76CE-28FD-1AE0-A42A746D1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37" y="3100324"/>
            <a:ext cx="7447167" cy="11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903D62-029C-EF91-7ADA-BC2A15A8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03" y="916442"/>
            <a:ext cx="4543425" cy="441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B4DDE-2B62-7E8D-CA0C-E8B23BC9D1A5}"/>
              </a:ext>
            </a:extLst>
          </p:cNvPr>
          <p:cNvSpPr txBox="1"/>
          <p:nvPr/>
        </p:nvSpPr>
        <p:spPr>
          <a:xfrm>
            <a:off x="6212923" y="1325318"/>
            <a:ext cx="4079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In this case the contribution to the cost needs to be small when the model predicts high values (&gt;0) and large when the model predicts low values (&lt;0).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For SVMs we see that the contribution to cost decreases linearly and becomes zero when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B65A2-814D-7CAD-2CA3-44CB46D8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78" y="3892051"/>
            <a:ext cx="828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82B08E-469B-F1DD-12E0-2D26C0D2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6" y="769159"/>
            <a:ext cx="4429125" cy="4486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2B76C-6D3A-C620-9B06-25E06D4717FA}"/>
              </a:ext>
            </a:extLst>
          </p:cNvPr>
          <p:cNvSpPr txBox="1"/>
          <p:nvPr/>
        </p:nvSpPr>
        <p:spPr>
          <a:xfrm>
            <a:off x="6147504" y="1071181"/>
            <a:ext cx="4079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In this case the contribution to the cost needs to be large when the model predicts high values (&gt;0) and small when the model predicts low values (&lt;0).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For SVMs we see that the contribution to the cost is zero for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</a:rPr>
              <a:t> then increases linearly.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39F9-240A-1466-6FF2-4601534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412" y="3370235"/>
            <a:ext cx="1019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86C13E-FED4-1DD0-6765-45C089A3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7" y="2483546"/>
            <a:ext cx="3018490" cy="292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D0330-EBB6-709B-A4F1-090173FF0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63" y="2483546"/>
            <a:ext cx="2943681" cy="298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07727-6AF6-8D83-855E-E3B283855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656" y="3277796"/>
            <a:ext cx="82867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7255C-7257-8CFA-D4F6-093C3DFEC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58" y="3339787"/>
            <a:ext cx="1019175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95630-9D82-437B-1997-B8E79A88FA1B}"/>
              </a:ext>
            </a:extLst>
          </p:cNvPr>
          <p:cNvSpPr txBox="1"/>
          <p:nvPr/>
        </p:nvSpPr>
        <p:spPr>
          <a:xfrm>
            <a:off x="7682291" y="630532"/>
            <a:ext cx="3849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Consider a train set with two classes that are perfectly linearly separable.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The piecewise cost function can be made zero.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The SVM objective can be written 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9AADF-07D4-54C9-602A-9ADA3EB9D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293" y="5269946"/>
            <a:ext cx="819156" cy="39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4F651-DCF5-E74C-6197-999966C1F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636" y="5269946"/>
            <a:ext cx="819156" cy="390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093381-549D-2CAE-E9C3-C4CC025E26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566" y="3123595"/>
            <a:ext cx="4148168" cy="1985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FC3C8-ECE9-390E-044A-F1BAFDEFB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228" y="988860"/>
            <a:ext cx="6143670" cy="9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3ACEE2-5730-5BC2-2267-B9C841B9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9" y="212432"/>
            <a:ext cx="6535062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13A11E-9A7B-1D97-E03D-0EE0B50A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14" y="178365"/>
            <a:ext cx="655411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0AB250-4C57-C8F8-F192-8049883C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56" y="1050101"/>
            <a:ext cx="4591050" cy="43148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274962-DB4C-8167-01F9-306C5A02E3C8}"/>
              </a:ext>
            </a:extLst>
          </p:cNvPr>
          <p:cNvCxnSpPr>
            <a:cxnSpLocks/>
          </p:cNvCxnSpPr>
          <p:nvPr/>
        </p:nvCxnSpPr>
        <p:spPr>
          <a:xfrm flipV="1">
            <a:off x="4385598" y="2162232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FBAE9-31D1-5E52-8D88-F61BD44A9326}"/>
              </a:ext>
            </a:extLst>
          </p:cNvPr>
          <p:cNvCxnSpPr>
            <a:cxnSpLocks/>
          </p:cNvCxnSpPr>
          <p:nvPr/>
        </p:nvCxnSpPr>
        <p:spPr>
          <a:xfrm flipV="1">
            <a:off x="4385598" y="2708345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0E1B7-2DE5-14D7-BC77-6D8B0A29AA7A}"/>
              </a:ext>
            </a:extLst>
          </p:cNvPr>
          <p:cNvCxnSpPr>
            <a:cxnSpLocks/>
          </p:cNvCxnSpPr>
          <p:nvPr/>
        </p:nvCxnSpPr>
        <p:spPr>
          <a:xfrm flipV="1">
            <a:off x="4385598" y="2435289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2A967-6E59-C14F-1266-8F27311B748F}"/>
              </a:ext>
            </a:extLst>
          </p:cNvPr>
          <p:cNvSpPr txBox="1"/>
          <p:nvPr/>
        </p:nvSpPr>
        <p:spPr>
          <a:xfrm>
            <a:off x="7178915" y="1144592"/>
            <a:ext cx="4511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red points statisfy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blue points satisfy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distance bewteen two dashed lines is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SVM objective was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17CDB-D6C3-2BCD-E179-958055DB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3" y="1056720"/>
            <a:ext cx="4591050" cy="431482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5752C505-63D7-FC80-803F-400BEF8CDEEA}"/>
              </a:ext>
            </a:extLst>
          </p:cNvPr>
          <p:cNvSpPr/>
          <p:nvPr/>
        </p:nvSpPr>
        <p:spPr>
          <a:xfrm rot="18060186">
            <a:off x="4462284" y="2048814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D11B685-E2AB-EEA0-0CDC-D2FAFCA0B451}"/>
              </a:ext>
            </a:extLst>
          </p:cNvPr>
          <p:cNvSpPr/>
          <p:nvPr/>
        </p:nvSpPr>
        <p:spPr>
          <a:xfrm rot="8932894">
            <a:off x="4614776" y="2173755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5D7A7C-4BDD-79B3-600D-1387DC2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32" y="2610514"/>
            <a:ext cx="16764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6A74F6-AA86-C9FD-9DA8-40CE75B89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332" y="4363550"/>
            <a:ext cx="1914525" cy="92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226D29-22A5-642E-8C5E-1563C85E5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106" y="1104423"/>
            <a:ext cx="1276359" cy="361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8DCAC-CFB2-7A02-408E-11AB33056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682" y="1664905"/>
            <a:ext cx="1423998" cy="366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789B5-4D68-56C2-42B1-27B1FDBD2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070" y="2172398"/>
            <a:ext cx="1233497" cy="37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4C8930-6309-D9FE-DF7A-32A156CFD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068" y="3015141"/>
            <a:ext cx="1490673" cy="3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55" y="1716789"/>
            <a:ext cx="4657725" cy="434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97439" y="2575001"/>
            <a:ext cx="411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" panose="020F0502020204030204" pitchFamily="34" charset="0"/>
              </a:rPr>
              <a:t>We need to make </a:t>
            </a:r>
          </a:p>
          <a:p>
            <a:pPr algn="ctr"/>
            <a:r>
              <a:rPr lang="nl-NL" sz="4000" dirty="0">
                <a:latin typeface="Calibri" panose="020F0502020204030204" pitchFamily="34" charset="0"/>
              </a:rPr>
              <a:t>assumptions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about the </a:t>
            </a:r>
          </a:p>
          <a:p>
            <a:pPr algn="ctr"/>
            <a:r>
              <a:rPr lang="nl-NL" sz="4400" dirty="0">
                <a:latin typeface="Calibri" panose="020F0502020204030204" pitchFamily="34" charset="0"/>
              </a:rPr>
              <a:t>model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that generated the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6274" y="296801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linear relationship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74050" y="384303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linear model</a:t>
            </a:r>
          </a:p>
        </p:txBody>
      </p:sp>
      <p:sp>
        <p:nvSpPr>
          <p:cNvPr id="15" name="Arc 14"/>
          <p:cNvSpPr/>
          <p:nvPr/>
        </p:nvSpPr>
        <p:spPr>
          <a:xfrm rot="7582954">
            <a:off x="9211093" y="3019596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c 15"/>
          <p:cNvSpPr/>
          <p:nvPr/>
        </p:nvSpPr>
        <p:spPr>
          <a:xfrm rot="7582954">
            <a:off x="8704731" y="387159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00" y="2153231"/>
            <a:ext cx="124777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BA5C6-41D6-D395-1199-AEF8D7ECDB8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9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B99E-078A-71B3-5390-D5359FA0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FAF0D-7050-F145-6E78-82FDEE23A0F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70503-017B-8DE8-A98B-F4A4C50465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5874C-5399-084F-BCE0-703B7993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4AEF10-2336-8D3D-8C3F-57DCD0C75A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3289CF-D89A-E779-02F1-6ECE8BD2C9D2}"/>
              </a:ext>
            </a:extLst>
          </p:cNvPr>
          <p:cNvSpPr txBox="1"/>
          <p:nvPr/>
        </p:nvSpPr>
        <p:spPr>
          <a:xfrm>
            <a:off x="323440" y="1252204"/>
            <a:ext cx="10996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 margin </a:t>
            </a:r>
            <a:r>
              <a:rPr lang="en-GB" dirty="0"/>
              <a:t>SVM allows some misclassification by introducing </a:t>
            </a:r>
            <a:r>
              <a:rPr lang="en-GB" b="1" dirty="0"/>
              <a:t>slack variables </a:t>
            </a:r>
            <a:r>
              <a:rPr lang="en-GB" dirty="0"/>
              <a:t>(𝜉</a:t>
            </a:r>
            <a:r>
              <a:rPr lang="el-GR" dirty="0"/>
              <a:t>) </a:t>
            </a:r>
            <a:r>
              <a:rPr lang="en-GB" dirty="0"/>
              <a:t>to handle overlapping classes, making the model more flexible when data is not perfectly separable.</a:t>
            </a:r>
          </a:p>
          <a:p>
            <a:endParaRPr lang="en-GB" dirty="0"/>
          </a:p>
          <a:p>
            <a:r>
              <a:rPr lang="en-GB" dirty="0"/>
              <a:t>It balances margin maximization and classification error using a </a:t>
            </a:r>
            <a:r>
              <a:rPr lang="en-GB" b="1" dirty="0"/>
              <a:t>regularization parameter </a:t>
            </a:r>
            <a:r>
              <a:rPr lang="en-GB" dirty="0"/>
              <a:t>(𝐶), where a small 𝐶 allows more misclassifications (wider margin), and a large 𝐶 forces stricter separation (narrower margin).</a:t>
            </a:r>
          </a:p>
          <a:p>
            <a:endParaRPr lang="en-GB" dirty="0"/>
          </a:p>
          <a:p>
            <a:r>
              <a:rPr lang="en-GB" dirty="0"/>
              <a:t>Soft margin SVM improves generalization by preventing overfitting in noisy or complex datasets while still maintaining a robust decision boundary.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093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7B573-13B1-D474-B631-448C9B1C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98E0C8-5223-7080-66F5-F4CFC329A5B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230261-E3A9-2913-4E54-7A68600E7391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1D8F1-E6E1-D9E4-8EF5-9F55A038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24" y="2255385"/>
            <a:ext cx="2762270" cy="8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E6745-D783-217B-F394-C2BF762C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16EF31-EAC8-7A73-C214-38246A3443A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516325-30D2-B682-E245-5EB3292095EF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9B7AB2-BA7B-BEF3-43EF-FD62AA23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17" y="784772"/>
            <a:ext cx="4320060" cy="4193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12F0E-8603-09BD-ADDE-171F3398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2" y="4725552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B6679-7F91-5F9B-9242-8ABC5F5FC346}"/>
              </a:ext>
            </a:extLst>
          </p:cNvPr>
          <p:cNvSpPr txBox="1"/>
          <p:nvPr/>
        </p:nvSpPr>
        <p:spPr>
          <a:xfrm>
            <a:off x="6443802" y="1685462"/>
            <a:ext cx="45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65478-8ED9-1F3D-EF4A-8E2EB6BF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00" y="992000"/>
            <a:ext cx="4400550" cy="42195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5EFA94-0A62-F4D3-A72D-7C02AC7D9E29}"/>
              </a:ext>
            </a:extLst>
          </p:cNvPr>
          <p:cNvCxnSpPr/>
          <p:nvPr/>
        </p:nvCxnSpPr>
        <p:spPr>
          <a:xfrm>
            <a:off x="2962321" y="3189942"/>
            <a:ext cx="14942" cy="1344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6767AEC-D43C-78ED-6B2B-C09B73B4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02" y="991999"/>
            <a:ext cx="4163238" cy="4216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422B2-7961-1150-F4DB-371D9548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400" y="4914266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8104-0032-BF7B-F94B-14E9AB7D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9D2A88-CF44-0FCC-C5B1-2373DA61145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B42A9-CE0F-5843-CEF3-7B9146F7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FA478C-F76E-6216-F131-EEB0D549F9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85F20B-46BF-D8FF-DBAC-070FE1215AF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A7B08-07D2-41D7-731C-17C86EBDE592}"/>
              </a:ext>
            </a:extLst>
          </p:cNvPr>
          <p:cNvSpPr txBox="1"/>
          <p:nvPr/>
        </p:nvSpPr>
        <p:spPr>
          <a:xfrm>
            <a:off x="6443802" y="1685462"/>
            <a:ext cx="45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DA97E3-C4F0-FC86-6389-1300CCE4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7" y="1719176"/>
            <a:ext cx="6591348" cy="31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1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regularization hyperparameter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27CACB2-5C3F-B882-3C5E-2C914229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6" y="1363012"/>
            <a:ext cx="5291666" cy="4709582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21DB2C5-11B2-745D-EB0B-EBC4E97E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4" y="1369626"/>
            <a:ext cx="5291667" cy="46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DE6C-0B89-9552-3AFD-D4580CA1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76164-98C9-C43A-F4EC-EC909ADB5E7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D3375-9885-0052-320D-2AD86D207F4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3BE30-33FA-C93F-C9F0-B033108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3B4B2-D949-9403-40F5-C7547A0CE9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0A0FD5-C0DA-08FB-267D-05A2425925BD}"/>
              </a:ext>
            </a:extLst>
          </p:cNvPr>
          <p:cNvSpPr txBox="1"/>
          <p:nvPr/>
        </p:nvSpPr>
        <p:spPr>
          <a:xfrm>
            <a:off x="323440" y="1252204"/>
            <a:ext cx="10996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kernel trick allows SVM to handle non-linearly separable data by </a:t>
            </a:r>
            <a:r>
              <a:rPr lang="en-GB" b="1" dirty="0"/>
              <a:t>transforming</a:t>
            </a:r>
            <a:r>
              <a:rPr lang="en-GB" dirty="0"/>
              <a:t> input features into a higher-dimensional space where a linear decision boundary can be found.</a:t>
            </a:r>
          </a:p>
          <a:p>
            <a:endParaRPr lang="en-GB" dirty="0"/>
          </a:p>
          <a:p>
            <a:r>
              <a:rPr lang="en-GB" dirty="0"/>
              <a:t>Common kernel functions include Polynomial, Radial Basis Function (RBF), and Sigmoid, each mapping data to a </a:t>
            </a:r>
            <a:r>
              <a:rPr lang="en-GB" b="1" dirty="0"/>
              <a:t>different feature space </a:t>
            </a:r>
            <a:r>
              <a:rPr lang="en-GB" dirty="0"/>
              <a:t>to capture complex relationships.</a:t>
            </a:r>
          </a:p>
          <a:p>
            <a:endParaRPr lang="en-GB" dirty="0"/>
          </a:p>
          <a:p>
            <a:r>
              <a:rPr lang="en-GB" dirty="0"/>
              <a:t>It </a:t>
            </a:r>
            <a:r>
              <a:rPr lang="en-GB" b="1" dirty="0"/>
              <a:t>avoids explicitly computing </a:t>
            </a:r>
            <a:r>
              <a:rPr lang="en-GB" dirty="0"/>
              <a:t>high-dimensional transformations, making computations efficient while still benefiting from the power of non-linear feature mappings.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87039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885A721-51A6-CFE0-2563-43070684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5" y="1470074"/>
            <a:ext cx="4096720" cy="3566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39F3E-87FE-1048-7B4C-1E0B034B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998" y="653556"/>
            <a:ext cx="6262670" cy="51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C1F2A3-F7DC-A49F-38C9-B976CE49753D}"/>
              </a:ext>
            </a:extLst>
          </p:cNvPr>
          <p:cNvSpPr txBox="1"/>
          <p:nvPr/>
        </p:nvSpPr>
        <p:spPr>
          <a:xfrm>
            <a:off x="241301" y="932860"/>
            <a:ext cx="105126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SVMs can also be formulated as a linear function of the samples (dual form) instead of the features as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where a model parameter is associated with a datapoint instead of a feature.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If we apply a polynomial transformation            we obtain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8E99F5-2B5A-C73B-A68F-60AA6B47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69" y="1693158"/>
            <a:ext cx="3533801" cy="1081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C4714-1CC4-565F-0B5B-84D061892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991" y="3633695"/>
            <a:ext cx="590554" cy="452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BFEBB-2504-9FDB-C10A-5F9B03C19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65" y="4461478"/>
            <a:ext cx="4533933" cy="10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31D-3C47-B252-61DA-0858FB439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91AEF-7825-D465-1F40-44ADAA44D99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FDBEC-386D-B738-C06D-1938058D4A4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3A96A-884D-ED71-8521-06D73314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7F0E4-461F-BFD2-E285-B6A78E77138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303-1EEF-613B-1962-2A7A4B37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833098"/>
            <a:ext cx="5362614" cy="3195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F2D19-E958-343C-BE8D-5F22068C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048" y="912188"/>
            <a:ext cx="5691229" cy="2809896"/>
          </a:xfrm>
          <a:prstGeom prst="rect">
            <a:avLst/>
          </a:prstGeom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59A98007-9AF4-AB0E-FF2D-059BC14E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40" y="3664061"/>
            <a:ext cx="2622176" cy="26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8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97439" y="2575001"/>
            <a:ext cx="411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" panose="020F0502020204030204" pitchFamily="34" charset="0"/>
              </a:rPr>
              <a:t>We need to make </a:t>
            </a:r>
          </a:p>
          <a:p>
            <a:pPr algn="ctr"/>
            <a:r>
              <a:rPr lang="nl-NL" sz="4000" dirty="0">
                <a:latin typeface="Calibri" panose="020F0502020204030204" pitchFamily="34" charset="0"/>
              </a:rPr>
              <a:t>assumptions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about the </a:t>
            </a:r>
          </a:p>
          <a:p>
            <a:pPr algn="ctr"/>
            <a:r>
              <a:rPr lang="nl-NL" sz="4400" dirty="0">
                <a:latin typeface="Calibri" panose="020F0502020204030204" pitchFamily="34" charset="0"/>
              </a:rPr>
              <a:t>model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that generated the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6274" y="296801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linearly separable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74050" y="384303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logistic model</a:t>
            </a:r>
          </a:p>
        </p:txBody>
      </p:sp>
      <p:sp>
        <p:nvSpPr>
          <p:cNvPr id="15" name="Arc 14"/>
          <p:cNvSpPr/>
          <p:nvPr/>
        </p:nvSpPr>
        <p:spPr>
          <a:xfrm rot="7582954">
            <a:off x="9211093" y="3019596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c 15"/>
          <p:cNvSpPr/>
          <p:nvPr/>
        </p:nvSpPr>
        <p:spPr>
          <a:xfrm rot="7582954">
            <a:off x="8704731" y="387159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27" y="4209967"/>
            <a:ext cx="1323975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DEC6F-96B3-11C5-5AFA-C97854741C4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99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CAFC-34EB-BA64-744C-E8BDEAA8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2FF4B-F5CA-6DC2-2836-2E11D9A9350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D71B9-B6FF-B5C9-DC74-7C64E65869A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D984-36BF-E67B-CEB7-7D55E069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57A160-EB32-9EB3-AB0A-A3FBFAF133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A8D7E8-B8F4-8B53-A0E4-8ADC4F6D430D}"/>
              </a:ext>
            </a:extLst>
          </p:cNvPr>
          <p:cNvSpPr txBox="1"/>
          <p:nvPr/>
        </p:nvSpPr>
        <p:spPr>
          <a:xfrm>
            <a:off x="241301" y="932860"/>
            <a:ext cx="10512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Since the model only uses the dot product of the transformed feature vectors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we can replace that dot product by a kernel function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 the model becomes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data points         for which               are called the support vectors.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91EFA-181C-0BD6-7905-10F1BAAC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65" y="1592772"/>
            <a:ext cx="4533933" cy="1090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A81D1-BCBF-F8E4-745C-EED8E892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36" y="3358125"/>
            <a:ext cx="3052785" cy="557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C4A39-2DD2-9321-EC1E-FC0279F8D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54" y="4590075"/>
            <a:ext cx="3886228" cy="111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46115F-0F24-E096-60EB-3E4F69F26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655" y="5773167"/>
            <a:ext cx="414341" cy="366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8E46C-1FA2-88D7-6D69-68BC172E9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976" y="5882619"/>
            <a:ext cx="695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DD4528-0523-CE00-44CB-9374B088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9" y="1058156"/>
            <a:ext cx="5952288" cy="5354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F155-8777-273D-517D-941FF4A8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34" y="2029882"/>
            <a:ext cx="3347185" cy="819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4AFA9-0F2A-3EEF-E985-E0C889AA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75" y="3333493"/>
            <a:ext cx="3295953" cy="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VM with polynomial kernel visualization -HD-">
            <a:hlinkClick r:id="" action="ppaction://media"/>
            <a:extLst>
              <a:ext uri="{FF2B5EF4-FFF2-40B4-BE49-F238E27FC236}">
                <a16:creationId xmlns:a16="http://schemas.microsoft.com/office/drawing/2014/main" id="{7912FAF0-560A-9301-5DDB-F5780F525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3700" y="965562"/>
            <a:ext cx="9087340" cy="51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RBF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47C311-A05C-8B37-7E39-705EB16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597" y="3404122"/>
            <a:ext cx="3854712" cy="903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3F662-6368-E359-EEBE-07FA59BC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15" y="1250313"/>
            <a:ext cx="5599353" cy="491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23034-FE84-9238-34E6-A17A0FD5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53" y="2069002"/>
            <a:ext cx="3343025" cy="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27" y="4209967"/>
            <a:ext cx="132397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14" y="2602286"/>
            <a:ext cx="3286125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14" y="3749862"/>
            <a:ext cx="2200275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E3953-DDE9-0297-0C11-7B35F4A16D8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7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46" y="3327306"/>
            <a:ext cx="10991850" cy="239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1" y="1681089"/>
            <a:ext cx="8454392" cy="1062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33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7" y="1644369"/>
            <a:ext cx="10658475" cy="1190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E8FCE-AA6D-3103-054A-84544432CEE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AC9D03E-A732-7175-8D5D-B5571FB4E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3" y="2239681"/>
            <a:ext cx="7015046" cy="4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0" y="1637179"/>
            <a:ext cx="7934325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52886-C753-5E96-D8D4-6CB3236F389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DF0A83D-0971-1D82-A477-592713B6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9" y="2227729"/>
            <a:ext cx="6917004" cy="41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5051" y="1381124"/>
            <a:ext cx="10195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logistic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to the data set such that the cost function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minimal using gradient descent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06" y="2084654"/>
            <a:ext cx="71247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368" y="5244554"/>
            <a:ext cx="498157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79" y="3464459"/>
            <a:ext cx="8454392" cy="1062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A9286-3E2C-C846-B564-2AAAE7FF5A2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631CE-FB05-E786-8CE2-67228F5B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63" y="1276493"/>
            <a:ext cx="10420965" cy="4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919</Words>
  <Application>Microsoft Office PowerPoint</Application>
  <PresentationFormat>Widescreen</PresentationFormat>
  <Paragraphs>182</Paragraphs>
  <Slides>33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Freestyle Script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Robbin Bouwmeester</cp:lastModifiedBy>
  <cp:revision>26</cp:revision>
  <dcterms:created xsi:type="dcterms:W3CDTF">2015-04-25T14:40:16Z</dcterms:created>
  <dcterms:modified xsi:type="dcterms:W3CDTF">2026-02-25T14:18:55Z</dcterms:modified>
</cp:coreProperties>
</file>